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9" r:id="rId2"/>
    <p:sldId id="257" r:id="rId3"/>
    <p:sldId id="258" r:id="rId4"/>
    <p:sldId id="269" r:id="rId5"/>
    <p:sldId id="285" r:id="rId6"/>
    <p:sldId id="259" r:id="rId7"/>
    <p:sldId id="260" r:id="rId8"/>
    <p:sldId id="293" r:id="rId9"/>
    <p:sldId id="267" r:id="rId10"/>
    <p:sldId id="283" r:id="rId11"/>
    <p:sldId id="282" r:id="rId12"/>
    <p:sldId id="270" r:id="rId13"/>
    <p:sldId id="279" r:id="rId14"/>
    <p:sldId id="280" r:id="rId15"/>
    <p:sldId id="281" r:id="rId16"/>
    <p:sldId id="304" r:id="rId17"/>
    <p:sldId id="305" r:id="rId18"/>
    <p:sldId id="306" r:id="rId19"/>
    <p:sldId id="271" r:id="rId20"/>
    <p:sldId id="303" r:id="rId21"/>
    <p:sldId id="286" r:id="rId22"/>
    <p:sldId id="302" r:id="rId23"/>
    <p:sldId id="294" r:id="rId24"/>
    <p:sldId id="295" r:id="rId25"/>
    <p:sldId id="307" r:id="rId26"/>
    <p:sldId id="296" r:id="rId27"/>
    <p:sldId id="297" r:id="rId28"/>
    <p:sldId id="298" r:id="rId29"/>
    <p:sldId id="299" r:id="rId30"/>
    <p:sldId id="300" r:id="rId31"/>
    <p:sldId id="301" r:id="rId32"/>
    <p:sldId id="311" r:id="rId33"/>
    <p:sldId id="273" r:id="rId34"/>
    <p:sldId id="284" r:id="rId35"/>
    <p:sldId id="274" r:id="rId36"/>
    <p:sldId id="308" r:id="rId37"/>
    <p:sldId id="314" r:id="rId38"/>
    <p:sldId id="275" r:id="rId39"/>
    <p:sldId id="276" r:id="rId40"/>
    <p:sldId id="313" r:id="rId41"/>
    <p:sldId id="315" r:id="rId42"/>
    <p:sldId id="316" r:id="rId43"/>
    <p:sldId id="277" r:id="rId44"/>
    <p:sldId id="278" r:id="rId45"/>
    <p:sldId id="317" r:id="rId46"/>
    <p:sldId id="31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F23F4-479A-47D2-B1CB-A3F55740BED2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EE36CF5-8CC6-4BF2-989C-DDEB3CAF95E5}">
      <dgm:prSet phldrT="[Text]"/>
      <dgm:spPr/>
      <dgm:t>
        <a:bodyPr/>
        <a:lstStyle/>
        <a:p>
          <a:r>
            <a:rPr lang="en-US" dirty="0" smtClean="0"/>
            <a:t>1. Tissue</a:t>
          </a:r>
          <a:endParaRPr lang="en-US" dirty="0"/>
        </a:p>
      </dgm:t>
    </dgm:pt>
    <dgm:pt modelId="{A65DBFA4-C238-4983-9831-48E72FF726FA}" type="parTrans" cxnId="{EBA3E876-922F-4A93-AD30-DCFEEA772C22}">
      <dgm:prSet/>
      <dgm:spPr/>
      <dgm:t>
        <a:bodyPr/>
        <a:lstStyle/>
        <a:p>
          <a:endParaRPr lang="en-US"/>
        </a:p>
      </dgm:t>
    </dgm:pt>
    <dgm:pt modelId="{0E0DAAB1-5693-43CB-BEEA-5591CED49442}" type="sibTrans" cxnId="{EBA3E876-922F-4A93-AD30-DCFEEA772C22}">
      <dgm:prSet/>
      <dgm:spPr/>
      <dgm:t>
        <a:bodyPr/>
        <a:lstStyle/>
        <a:p>
          <a:endParaRPr lang="en-US"/>
        </a:p>
      </dgm:t>
    </dgm:pt>
    <dgm:pt modelId="{E1B2107A-9F3D-4384-8E7D-B84054DD1781}">
      <dgm:prSet phldrT="[Text]"/>
      <dgm:spPr/>
      <dgm:t>
        <a:bodyPr/>
        <a:lstStyle/>
        <a:p>
          <a:r>
            <a:rPr lang="en-US" dirty="0" smtClean="0"/>
            <a:t>2. Genetic Material</a:t>
          </a:r>
          <a:endParaRPr lang="en-US" dirty="0"/>
        </a:p>
      </dgm:t>
    </dgm:pt>
    <dgm:pt modelId="{2FB7ED8C-DEAD-4BC0-BA69-9AA152CFC954}" type="parTrans" cxnId="{E5C8D8A8-668B-4761-91BC-B3A3FB4A3295}">
      <dgm:prSet/>
      <dgm:spPr/>
      <dgm:t>
        <a:bodyPr/>
        <a:lstStyle/>
        <a:p>
          <a:endParaRPr lang="en-US"/>
        </a:p>
      </dgm:t>
    </dgm:pt>
    <dgm:pt modelId="{7684A98B-EDDC-4F17-A3D4-92E928D04955}" type="sibTrans" cxnId="{E5C8D8A8-668B-4761-91BC-B3A3FB4A3295}">
      <dgm:prSet/>
      <dgm:spPr/>
      <dgm:t>
        <a:bodyPr/>
        <a:lstStyle/>
        <a:p>
          <a:endParaRPr lang="en-US"/>
        </a:p>
      </dgm:t>
    </dgm:pt>
    <dgm:pt modelId="{8ECD676F-F2F7-4179-8387-0023F2E535D8}">
      <dgm:prSet phldrT="[Text]"/>
      <dgm:spPr/>
      <dgm:t>
        <a:bodyPr/>
        <a:lstStyle/>
        <a:p>
          <a:r>
            <a:rPr lang="en-US" dirty="0" smtClean="0"/>
            <a:t>3. Library Preparation </a:t>
          </a:r>
          <a:endParaRPr lang="en-US" dirty="0"/>
        </a:p>
      </dgm:t>
    </dgm:pt>
    <dgm:pt modelId="{01149317-01D3-4BBA-A473-B3F218CFB901}" type="parTrans" cxnId="{B8AE1470-DB8A-4C9E-AD57-DA0B002A22BA}">
      <dgm:prSet/>
      <dgm:spPr/>
      <dgm:t>
        <a:bodyPr/>
        <a:lstStyle/>
        <a:p>
          <a:endParaRPr lang="en-US"/>
        </a:p>
      </dgm:t>
    </dgm:pt>
    <dgm:pt modelId="{38BC3BC3-C1D2-482E-8152-EB7B82DDF6C1}" type="sibTrans" cxnId="{B8AE1470-DB8A-4C9E-AD57-DA0B002A22BA}">
      <dgm:prSet/>
      <dgm:spPr/>
      <dgm:t>
        <a:bodyPr/>
        <a:lstStyle/>
        <a:p>
          <a:endParaRPr lang="en-US"/>
        </a:p>
      </dgm:t>
    </dgm:pt>
    <dgm:pt modelId="{13EA69D0-8EC9-40F2-84FF-2629AA102DB2}">
      <dgm:prSet phldrT="[Text]"/>
      <dgm:spPr/>
      <dgm:t>
        <a:bodyPr/>
        <a:lstStyle/>
        <a:p>
          <a:r>
            <a:rPr lang="en-US" dirty="0" smtClean="0"/>
            <a:t>5. Assembly</a:t>
          </a:r>
          <a:endParaRPr lang="en-US" dirty="0"/>
        </a:p>
      </dgm:t>
    </dgm:pt>
    <dgm:pt modelId="{0CBC1B69-1ACC-45EC-BA96-C1EC6DECD78F}" type="parTrans" cxnId="{D2BB7F0C-CADC-41EA-A293-5FBC7A555C23}">
      <dgm:prSet/>
      <dgm:spPr/>
      <dgm:t>
        <a:bodyPr/>
        <a:lstStyle/>
        <a:p>
          <a:endParaRPr lang="en-US"/>
        </a:p>
      </dgm:t>
    </dgm:pt>
    <dgm:pt modelId="{C68B1476-300A-4580-8DD5-3734B76A335D}" type="sibTrans" cxnId="{D2BB7F0C-CADC-41EA-A293-5FBC7A555C23}">
      <dgm:prSet/>
      <dgm:spPr/>
      <dgm:t>
        <a:bodyPr/>
        <a:lstStyle/>
        <a:p>
          <a:endParaRPr lang="en-US"/>
        </a:p>
      </dgm:t>
    </dgm:pt>
    <dgm:pt modelId="{61FCEDC8-DDB0-41C5-A2BF-BF832C22F3AD}">
      <dgm:prSet phldrT="[Text]"/>
      <dgm:spPr/>
      <dgm:t>
        <a:bodyPr/>
        <a:lstStyle/>
        <a:p>
          <a:r>
            <a:rPr lang="en-US" dirty="0" smtClean="0"/>
            <a:t>4.Sequencing</a:t>
          </a:r>
          <a:endParaRPr lang="en-US" dirty="0"/>
        </a:p>
      </dgm:t>
    </dgm:pt>
    <dgm:pt modelId="{21C7E275-72D8-4DA9-A4BB-6F7C5CB91609}" type="parTrans" cxnId="{5BAE1B70-ED94-4A3C-84A2-B41CA7750601}">
      <dgm:prSet/>
      <dgm:spPr/>
      <dgm:t>
        <a:bodyPr/>
        <a:lstStyle/>
        <a:p>
          <a:endParaRPr lang="en-US"/>
        </a:p>
      </dgm:t>
    </dgm:pt>
    <dgm:pt modelId="{65E9249D-5C48-4609-AFF1-4F37EEC9E065}" type="sibTrans" cxnId="{5BAE1B70-ED94-4A3C-84A2-B41CA7750601}">
      <dgm:prSet/>
      <dgm:spPr/>
      <dgm:t>
        <a:bodyPr/>
        <a:lstStyle/>
        <a:p>
          <a:endParaRPr lang="en-US"/>
        </a:p>
      </dgm:t>
    </dgm:pt>
    <dgm:pt modelId="{91F53404-C96B-4F03-A2D0-5C344D05C5B2}" type="pres">
      <dgm:prSet presAssocID="{B97F23F4-479A-47D2-B1CB-A3F55740B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A7DC37-E266-457B-AA2A-71588316FC63}" type="pres">
      <dgm:prSet presAssocID="{4EE36CF5-8CC6-4BF2-989C-DDEB3CAF95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3B057-39BA-49A9-A6AB-F6C8DCD30343}" type="pres">
      <dgm:prSet presAssocID="{0E0DAAB1-5693-43CB-BEEA-5591CED49442}" presName="sibTrans" presStyleCnt="0"/>
      <dgm:spPr/>
    </dgm:pt>
    <dgm:pt modelId="{79E9FE68-55E9-4BB2-B119-FF9D458C90EB}" type="pres">
      <dgm:prSet presAssocID="{E1B2107A-9F3D-4384-8E7D-B84054DD17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C9E97-17AA-4FD7-8E0A-67C53C27119D}" type="pres">
      <dgm:prSet presAssocID="{7684A98B-EDDC-4F17-A3D4-92E928D04955}" presName="sibTrans" presStyleCnt="0"/>
      <dgm:spPr/>
    </dgm:pt>
    <dgm:pt modelId="{2B9A725D-38A1-44FA-A01B-AF93710066BA}" type="pres">
      <dgm:prSet presAssocID="{8ECD676F-F2F7-4179-8387-0023F2E535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751D1-786E-4968-80A0-BA85A5133049}" type="pres">
      <dgm:prSet presAssocID="{38BC3BC3-C1D2-482E-8152-EB7B82DDF6C1}" presName="sibTrans" presStyleCnt="0"/>
      <dgm:spPr/>
    </dgm:pt>
    <dgm:pt modelId="{D253A06D-0C47-4919-A144-055B7B4F8426}" type="pres">
      <dgm:prSet presAssocID="{13EA69D0-8EC9-40F2-84FF-2629AA102D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05AD2-9575-4122-8277-293015DD0943}" type="pres">
      <dgm:prSet presAssocID="{C68B1476-300A-4580-8DD5-3734B76A335D}" presName="sibTrans" presStyleCnt="0"/>
      <dgm:spPr/>
    </dgm:pt>
    <dgm:pt modelId="{DFA40D6A-41E4-489B-9258-08DAF713036C}" type="pres">
      <dgm:prSet presAssocID="{61FCEDC8-DDB0-41C5-A2BF-BF832C22F3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60AA2D-4D30-4E67-9E6F-DCABB4D715C4}" type="presOf" srcId="{B97F23F4-479A-47D2-B1CB-A3F55740BED2}" destId="{91F53404-C96B-4F03-A2D0-5C344D05C5B2}" srcOrd="0" destOrd="0" presId="urn:microsoft.com/office/officeart/2005/8/layout/default"/>
    <dgm:cxn modelId="{7877DACD-ECCE-4EB6-AD27-6AAD6EE9E150}" type="presOf" srcId="{61FCEDC8-DDB0-41C5-A2BF-BF832C22F3AD}" destId="{DFA40D6A-41E4-489B-9258-08DAF713036C}" srcOrd="0" destOrd="0" presId="urn:microsoft.com/office/officeart/2005/8/layout/default"/>
    <dgm:cxn modelId="{EBA3E876-922F-4A93-AD30-DCFEEA772C22}" srcId="{B97F23F4-479A-47D2-B1CB-A3F55740BED2}" destId="{4EE36CF5-8CC6-4BF2-989C-DDEB3CAF95E5}" srcOrd="0" destOrd="0" parTransId="{A65DBFA4-C238-4983-9831-48E72FF726FA}" sibTransId="{0E0DAAB1-5693-43CB-BEEA-5591CED49442}"/>
    <dgm:cxn modelId="{75F12BCD-7CB3-42DB-B5CB-D40A04500CF1}" type="presOf" srcId="{E1B2107A-9F3D-4384-8E7D-B84054DD1781}" destId="{79E9FE68-55E9-4BB2-B119-FF9D458C90EB}" srcOrd="0" destOrd="0" presId="urn:microsoft.com/office/officeart/2005/8/layout/default"/>
    <dgm:cxn modelId="{A24860ED-3E25-42DB-B30B-87379F0252F1}" type="presOf" srcId="{4EE36CF5-8CC6-4BF2-989C-DDEB3CAF95E5}" destId="{C8A7DC37-E266-457B-AA2A-71588316FC63}" srcOrd="0" destOrd="0" presId="urn:microsoft.com/office/officeart/2005/8/layout/default"/>
    <dgm:cxn modelId="{5BAE1B70-ED94-4A3C-84A2-B41CA7750601}" srcId="{B97F23F4-479A-47D2-B1CB-A3F55740BED2}" destId="{61FCEDC8-DDB0-41C5-A2BF-BF832C22F3AD}" srcOrd="4" destOrd="0" parTransId="{21C7E275-72D8-4DA9-A4BB-6F7C5CB91609}" sibTransId="{65E9249D-5C48-4609-AFF1-4F37EEC9E065}"/>
    <dgm:cxn modelId="{093610D7-51BD-4EFE-9913-E2E3089805ED}" type="presOf" srcId="{8ECD676F-F2F7-4179-8387-0023F2E535D8}" destId="{2B9A725D-38A1-44FA-A01B-AF93710066BA}" srcOrd="0" destOrd="0" presId="urn:microsoft.com/office/officeart/2005/8/layout/default"/>
    <dgm:cxn modelId="{B8AE1470-DB8A-4C9E-AD57-DA0B002A22BA}" srcId="{B97F23F4-479A-47D2-B1CB-A3F55740BED2}" destId="{8ECD676F-F2F7-4179-8387-0023F2E535D8}" srcOrd="2" destOrd="0" parTransId="{01149317-01D3-4BBA-A473-B3F218CFB901}" sibTransId="{38BC3BC3-C1D2-482E-8152-EB7B82DDF6C1}"/>
    <dgm:cxn modelId="{D2BB7F0C-CADC-41EA-A293-5FBC7A555C23}" srcId="{B97F23F4-479A-47D2-B1CB-A3F55740BED2}" destId="{13EA69D0-8EC9-40F2-84FF-2629AA102DB2}" srcOrd="3" destOrd="0" parTransId="{0CBC1B69-1ACC-45EC-BA96-C1EC6DECD78F}" sibTransId="{C68B1476-300A-4580-8DD5-3734B76A335D}"/>
    <dgm:cxn modelId="{FC3347E1-691A-40A5-80E3-733D71472806}" type="presOf" srcId="{13EA69D0-8EC9-40F2-84FF-2629AA102DB2}" destId="{D253A06D-0C47-4919-A144-055B7B4F8426}" srcOrd="0" destOrd="0" presId="urn:microsoft.com/office/officeart/2005/8/layout/default"/>
    <dgm:cxn modelId="{E5C8D8A8-668B-4761-91BC-B3A3FB4A3295}" srcId="{B97F23F4-479A-47D2-B1CB-A3F55740BED2}" destId="{E1B2107A-9F3D-4384-8E7D-B84054DD1781}" srcOrd="1" destOrd="0" parTransId="{2FB7ED8C-DEAD-4BC0-BA69-9AA152CFC954}" sibTransId="{7684A98B-EDDC-4F17-A3D4-92E928D04955}"/>
    <dgm:cxn modelId="{AD7A16A5-2394-4265-8927-8B7B5F9D9533}" type="presParOf" srcId="{91F53404-C96B-4F03-A2D0-5C344D05C5B2}" destId="{C8A7DC37-E266-457B-AA2A-71588316FC63}" srcOrd="0" destOrd="0" presId="urn:microsoft.com/office/officeart/2005/8/layout/default"/>
    <dgm:cxn modelId="{F692894C-CAD4-41BA-9AA8-C62E286246B7}" type="presParOf" srcId="{91F53404-C96B-4F03-A2D0-5C344D05C5B2}" destId="{ADD3B057-39BA-49A9-A6AB-F6C8DCD30343}" srcOrd="1" destOrd="0" presId="urn:microsoft.com/office/officeart/2005/8/layout/default"/>
    <dgm:cxn modelId="{BBDED930-1669-4AE8-A69B-C76774224B3F}" type="presParOf" srcId="{91F53404-C96B-4F03-A2D0-5C344D05C5B2}" destId="{79E9FE68-55E9-4BB2-B119-FF9D458C90EB}" srcOrd="2" destOrd="0" presId="urn:microsoft.com/office/officeart/2005/8/layout/default"/>
    <dgm:cxn modelId="{90A60193-0744-42C7-A15F-B2871A6D6F11}" type="presParOf" srcId="{91F53404-C96B-4F03-A2D0-5C344D05C5B2}" destId="{E3DC9E97-17AA-4FD7-8E0A-67C53C27119D}" srcOrd="3" destOrd="0" presId="urn:microsoft.com/office/officeart/2005/8/layout/default"/>
    <dgm:cxn modelId="{C5B05F04-1BB5-4680-8A17-9AAB24456FA1}" type="presParOf" srcId="{91F53404-C96B-4F03-A2D0-5C344D05C5B2}" destId="{2B9A725D-38A1-44FA-A01B-AF93710066BA}" srcOrd="4" destOrd="0" presId="urn:microsoft.com/office/officeart/2005/8/layout/default"/>
    <dgm:cxn modelId="{DD4E20F5-03D4-476A-A513-AD09953CE47A}" type="presParOf" srcId="{91F53404-C96B-4F03-A2D0-5C344D05C5B2}" destId="{547751D1-786E-4968-80A0-BA85A5133049}" srcOrd="5" destOrd="0" presId="urn:microsoft.com/office/officeart/2005/8/layout/default"/>
    <dgm:cxn modelId="{CA291DBD-A481-4F0F-AD34-86F5098685B6}" type="presParOf" srcId="{91F53404-C96B-4F03-A2D0-5C344D05C5B2}" destId="{D253A06D-0C47-4919-A144-055B7B4F8426}" srcOrd="6" destOrd="0" presId="urn:microsoft.com/office/officeart/2005/8/layout/default"/>
    <dgm:cxn modelId="{2AB48310-F49C-4AA6-9032-0269E1C7453A}" type="presParOf" srcId="{91F53404-C96B-4F03-A2D0-5C344D05C5B2}" destId="{26C05AD2-9575-4122-8277-293015DD0943}" srcOrd="7" destOrd="0" presId="urn:microsoft.com/office/officeart/2005/8/layout/default"/>
    <dgm:cxn modelId="{93F1C64A-7BBC-4E22-A838-8FCEB7D4A0A7}" type="presParOf" srcId="{91F53404-C96B-4F03-A2D0-5C344D05C5B2}" destId="{DFA40D6A-41E4-489B-9258-08DAF713036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7DC37-E266-457B-AA2A-71588316FC63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1. Tissue</a:t>
          </a:r>
          <a:endParaRPr lang="en-US" sz="3300" kern="1200" dirty="0"/>
        </a:p>
      </dsp:txBody>
      <dsp:txXfrm>
        <a:off x="0" y="591343"/>
        <a:ext cx="2571749" cy="1543050"/>
      </dsp:txXfrm>
    </dsp:sp>
    <dsp:sp modelId="{79E9FE68-55E9-4BB2-B119-FF9D458C90EB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2. Genetic Material</a:t>
          </a:r>
          <a:endParaRPr lang="en-US" sz="3300" kern="1200" dirty="0"/>
        </a:p>
      </dsp:txBody>
      <dsp:txXfrm>
        <a:off x="2828925" y="591343"/>
        <a:ext cx="2571749" cy="1543050"/>
      </dsp:txXfrm>
    </dsp:sp>
    <dsp:sp modelId="{2B9A725D-38A1-44FA-A01B-AF93710066BA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3. Library Preparation </a:t>
          </a:r>
          <a:endParaRPr lang="en-US" sz="3300" kern="1200" dirty="0"/>
        </a:p>
      </dsp:txBody>
      <dsp:txXfrm>
        <a:off x="5657849" y="591343"/>
        <a:ext cx="2571749" cy="1543050"/>
      </dsp:txXfrm>
    </dsp:sp>
    <dsp:sp modelId="{D253A06D-0C47-4919-A144-055B7B4F8426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5. Assembly</a:t>
          </a:r>
          <a:endParaRPr lang="en-US" sz="3300" kern="1200" dirty="0"/>
        </a:p>
      </dsp:txBody>
      <dsp:txXfrm>
        <a:off x="1414462" y="2391569"/>
        <a:ext cx="2571749" cy="1543050"/>
      </dsp:txXfrm>
    </dsp:sp>
    <dsp:sp modelId="{DFA40D6A-41E4-489B-9258-08DAF713036C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4.Sequencing</a:t>
          </a:r>
          <a:endParaRPr lang="en-US" sz="3300" kern="1200" dirty="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7E98-3C12-42AD-A0E9-B060BEFFA6C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BE528-5CAD-4D16-89E4-CDCB885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BE528-5CAD-4D16-89E4-CDCB88546A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BE528-5CAD-4D16-89E4-CDCB88546A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9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7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3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9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6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0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D4D6-5748-439F-93D2-E7CA79AA848C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0BE1-78FB-45E5-AC17-DE0BF42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oap.genomics.org.cn/soapdenovo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698625"/>
          </a:xfrm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dirty="0" err="1" smtClean="0"/>
              <a:t>ppt</a:t>
            </a:r>
            <a:r>
              <a:rPr lang="en-US" sz="3200" dirty="0" smtClean="0"/>
              <a:t> on </a:t>
            </a:r>
            <a:r>
              <a:rPr lang="en-US" dirty="0" smtClean="0"/>
              <a:t>GENOME ASSEMBLY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z="2000" dirty="0" smtClean="0"/>
              <a:t>KISHOR KUMAR SARKER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416"/>
            <a:ext cx="8689913" cy="608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0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Advantages-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Accuracy (99.99%)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Large read length (up to 800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Disadvantages-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Consume more Time (e.g. 13 year for human genome)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Highly expansive (3billion for human genome)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Low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ILLUMINA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7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8423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Key points- Adapter </a:t>
            </a:r>
            <a:r>
              <a:rPr lang="en-US" sz="2400" dirty="0" err="1"/>
              <a:t>oligo</a:t>
            </a:r>
            <a:r>
              <a:rPr lang="en-US" sz="2400" dirty="0"/>
              <a:t>, Bridge Amplification, Cluster generation, Fluorescently </a:t>
            </a:r>
            <a:r>
              <a:rPr lang="en-US" sz="2400" dirty="0" smtClean="0"/>
              <a:t>labeled nucleotides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9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58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2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Advantages-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Low cost (1000 to 3000 USD for a human genome)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 throughput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Time </a:t>
            </a:r>
            <a:r>
              <a:rPr lang="en-US" dirty="0" smtClean="0"/>
              <a:t>saving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Disadvantages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Repeats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Shorter read length(~250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Pacbio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R</a:t>
            </a:r>
            <a:r>
              <a:rPr lang="en-US" dirty="0" smtClean="0"/>
              <a:t>eal-time sequencing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It enables </a:t>
            </a:r>
            <a:r>
              <a:rPr lang="en-US" dirty="0"/>
              <a:t>simultaneous collection of data from millions of wells using the natural process of DNA replication to sequence long fragments of native DNA or RNA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 need for clonal amplification of DNA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33023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Long </a:t>
            </a:r>
            <a:r>
              <a:rPr lang="en-US" dirty="0"/>
              <a:t>read, mean </a:t>
            </a:r>
            <a:r>
              <a:rPr lang="en-US" dirty="0" smtClean="0"/>
              <a:t>10 to 15kb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Repeat, Deletion, Alteration, Insertion, </a:t>
            </a:r>
            <a:r>
              <a:rPr lang="en-US" dirty="0">
                <a:solidFill>
                  <a:srgbClr val="002060"/>
                </a:solidFill>
              </a:rPr>
              <a:t>Duplication</a:t>
            </a:r>
            <a:r>
              <a:rPr lang="en-US" dirty="0"/>
              <a:t> </a:t>
            </a:r>
            <a:r>
              <a:rPr lang="en-US" dirty="0" smtClean="0"/>
              <a:t>can be traced in between the read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Less time (30min to 180min)</a:t>
            </a: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Error rate </a:t>
            </a:r>
            <a:r>
              <a:rPr lang="en-US" dirty="0" smtClean="0"/>
              <a:t>(5-10%)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810000"/>
            <a:ext cx="18288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6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Nanopore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Based </a:t>
            </a:r>
            <a:r>
              <a:rPr lang="en-US" dirty="0" smtClean="0"/>
              <a:t>on using electric current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Fragments are dropped into a pore (1nm) on silica plate that is surrounded with </a:t>
            </a:r>
            <a:r>
              <a:rPr lang="en-US" dirty="0" smtClean="0"/>
              <a:t>iron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Each type of adding </a:t>
            </a:r>
            <a:r>
              <a:rPr lang="en-US" dirty="0" err="1"/>
              <a:t>dNTP</a:t>
            </a:r>
            <a:r>
              <a:rPr lang="en-US" dirty="0"/>
              <a:t> alter the magnitude of the </a:t>
            </a:r>
            <a:r>
              <a:rPr lang="en-US" dirty="0" smtClean="0"/>
              <a:t>current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Magnitude of the current influenced by shape and size of the </a:t>
            </a:r>
            <a:r>
              <a:rPr lang="en-US" dirty="0" smtClean="0"/>
              <a:t>pore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/>
              <a:t>Motor protein </a:t>
            </a:r>
            <a:r>
              <a:rPr lang="en-US" dirty="0" smtClean="0"/>
              <a:t>acts as a dragging force to attach with the well </a:t>
            </a:r>
          </a:p>
        </p:txBody>
      </p:sp>
    </p:spTree>
    <p:extLst>
      <p:ext uri="{BB962C8B-B14F-4D97-AF65-F5344CB8AC3E}">
        <p14:creationId xmlns:p14="http://schemas.microsoft.com/office/powerpoint/2010/main" val="31056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Genome!!!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Entire information of inheritance</a:t>
            </a:r>
          </a:p>
          <a:p>
            <a:pPr marL="0" indent="0">
              <a:buNone/>
            </a:pPr>
            <a:r>
              <a:rPr lang="en-US" dirty="0" smtClean="0"/>
              <a:t>Types </a:t>
            </a:r>
          </a:p>
          <a:p>
            <a:pPr marL="514350" indent="-514350">
              <a:buAutoNum type="alphaLcPeriod"/>
            </a:pPr>
            <a:r>
              <a:rPr lang="en-US" b="1" dirty="0" smtClean="0"/>
              <a:t>Nuclear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/>
              <a:t>Mitochondrial 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599"/>
            <a:ext cx="26193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3488"/>
            <a:ext cx="7620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3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400 bases per </a:t>
            </a:r>
            <a:r>
              <a:rPr lang="en-US" dirty="0" smtClean="0"/>
              <a:t>second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Read length varies </a:t>
            </a:r>
            <a:r>
              <a:rPr lang="en-US" dirty="0" err="1" smtClean="0"/>
              <a:t>upto</a:t>
            </a:r>
            <a:r>
              <a:rPr lang="en-US" dirty="0" smtClean="0"/>
              <a:t> 1000kb</a:t>
            </a: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Error rate 10 to 15%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Many copies of many books!!!!</a:t>
            </a:r>
            <a:endParaRPr lang="en-US" dirty="0"/>
          </a:p>
        </p:txBody>
      </p:sp>
      <p:sp>
        <p:nvSpPr>
          <p:cNvPr id="4" name="AutoShape 4" descr="Image result for big birary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58402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Library Methods for Genomic DNA-</a:t>
            </a:r>
          </a:p>
          <a:p>
            <a:pPr marL="514350" indent="-514350">
              <a:buAutoNum type="arabicPeriod"/>
            </a:pPr>
            <a:r>
              <a:rPr lang="en-US" dirty="0" smtClean="0"/>
              <a:t>NGS</a:t>
            </a:r>
          </a:p>
          <a:p>
            <a:pPr marL="514350" indent="-514350">
              <a:buAutoNum type="arabicPeriod"/>
            </a:pPr>
            <a:r>
              <a:rPr lang="en-US" dirty="0" smtClean="0"/>
              <a:t>Mate pair</a:t>
            </a:r>
          </a:p>
          <a:p>
            <a:pPr marL="514350" indent="-514350">
              <a:buAutoNum type="arabicPeriod"/>
            </a:pPr>
            <a:r>
              <a:rPr lang="en-US" dirty="0" smtClean="0"/>
              <a:t>Hi-C</a:t>
            </a:r>
          </a:p>
          <a:p>
            <a:pPr marL="514350" indent="-514350">
              <a:buAutoNum type="arabicPeriod"/>
            </a:pPr>
            <a:r>
              <a:rPr lang="en-US" dirty="0" smtClean="0"/>
              <a:t>10x Genomics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What is NGS?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NGS stands for </a:t>
            </a:r>
            <a:r>
              <a:rPr lang="en-US" dirty="0"/>
              <a:t>N</a:t>
            </a:r>
            <a:r>
              <a:rPr lang="en-US" dirty="0" smtClean="0"/>
              <a:t>ew Generation Sequencing.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The basic next-generation sequencing process involves fragmenting DNA/RNA into </a:t>
            </a:r>
            <a:r>
              <a:rPr lang="en-US" b="1" dirty="0"/>
              <a:t>multiple pieces, adding adapters</a:t>
            </a:r>
            <a:r>
              <a:rPr lang="en-US" dirty="0"/>
              <a:t>, sequencing the libraries, and reassembling them to form a genomic sequence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Millions of short reads (~250bp) can be produced within a minimal requirement of time. 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0"/>
            <a:ext cx="4648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 Pair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we do that?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Allows to obtain long inserts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Maximal sequence </a:t>
            </a:r>
            <a:r>
              <a:rPr lang="en-US" dirty="0" smtClean="0"/>
              <a:t>capture</a:t>
            </a:r>
          </a:p>
          <a:p>
            <a:r>
              <a:rPr lang="en-US" dirty="0" smtClean="0"/>
              <a:t>Basics </a:t>
            </a:r>
            <a:r>
              <a:rPr lang="en-US" dirty="0" smtClean="0"/>
              <a:t>of Library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Fragments are end repaired and circularized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Non circulated fragments are washed out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Circular DNA fragments are then cut into 200-500 bases.</a:t>
            </a:r>
          </a:p>
        </p:txBody>
      </p:sp>
    </p:spTree>
    <p:extLst>
      <p:ext uri="{BB962C8B-B14F-4D97-AF65-F5344CB8AC3E}">
        <p14:creationId xmlns:p14="http://schemas.microsoft.com/office/powerpoint/2010/main" val="27072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45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1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Hi-C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Hi-C?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Hi-C is a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genome wide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Chromatin Conformation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Capture protocol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proximity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ligation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Hence, it is the </a:t>
            </a:r>
            <a:r>
              <a:rPr lang="en-US" dirty="0"/>
              <a:t>method of choice for the chromosome-scale scaffolding of genome assemblies.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3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838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Its all about 4 letter (A, T, C &amp; G)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10x genomics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10X Genomics technology generates individually barcoded sequencing libraries for hundreds of thousands of </a:t>
            </a:r>
            <a:r>
              <a:rPr lang="en-US" dirty="0" err="1" smtClean="0"/>
              <a:t>nano</a:t>
            </a:r>
            <a:r>
              <a:rPr lang="en-US" dirty="0" smtClean="0"/>
              <a:t> liter </a:t>
            </a:r>
            <a:r>
              <a:rPr lang="en-US" dirty="0"/>
              <a:t>volume oil droplets using up to 1.7 million different barcodes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Key features to look here- </a:t>
            </a:r>
            <a:r>
              <a:rPr lang="en-US" b="1" dirty="0" smtClean="0"/>
              <a:t>Beads</a:t>
            </a:r>
            <a:r>
              <a:rPr lang="en-US" dirty="0" smtClean="0"/>
              <a:t>, </a:t>
            </a:r>
            <a:r>
              <a:rPr lang="en-US" b="1" dirty="0" smtClean="0"/>
              <a:t>Barcode</a:t>
            </a:r>
            <a:r>
              <a:rPr lang="en-US" dirty="0" smtClean="0"/>
              <a:t>, </a:t>
            </a:r>
            <a:r>
              <a:rPr lang="en-US" b="1" dirty="0" smtClean="0"/>
              <a:t>Primer</a:t>
            </a:r>
            <a:r>
              <a:rPr lang="en-US" dirty="0" smtClean="0"/>
              <a:t> and </a:t>
            </a:r>
            <a:r>
              <a:rPr lang="en-US" b="1" dirty="0" smtClean="0"/>
              <a:t>oil droplet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assembly need to know..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 A particular sequenced portion of a read.</a:t>
            </a:r>
          </a:p>
          <a:p>
            <a:r>
              <a:rPr lang="en-US" dirty="0" err="1" smtClean="0"/>
              <a:t>Contig</a:t>
            </a:r>
            <a:r>
              <a:rPr lang="en-US" dirty="0" smtClean="0"/>
              <a:t>- Assembly of short reads</a:t>
            </a:r>
          </a:p>
          <a:p>
            <a:r>
              <a:rPr lang="en-US" dirty="0" smtClean="0"/>
              <a:t>Scaffold- </a:t>
            </a:r>
            <a:r>
              <a:rPr lang="en-US" dirty="0" err="1" smtClean="0"/>
              <a:t>Supercontig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OLC- Stands for ‘overlap’, ‘Layout’ and ‘Consensus’.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18012"/>
            <a:ext cx="56007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990600" y="3505200"/>
            <a:ext cx="990600" cy="381000"/>
          </a:xfrm>
          <a:prstGeom prst="borderCallout1">
            <a:avLst>
              <a:gd name="adj1" fmla="val -6065"/>
              <a:gd name="adj2" fmla="val 46961"/>
              <a:gd name="adj3" fmla="val -88386"/>
              <a:gd name="adj4" fmla="val 1269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Overlap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Consensus..??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5500"/>
            <a:ext cx="3429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79" y="2438400"/>
            <a:ext cx="33051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3581400"/>
            <a:ext cx="1447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3352800"/>
            <a:ext cx="152400" cy="170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3232150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Bruijn</a:t>
            </a:r>
            <a:r>
              <a:rPr lang="en-US" dirty="0"/>
              <a:t> Graph (</a:t>
            </a:r>
            <a:r>
              <a:rPr lang="en-US" dirty="0" err="1"/>
              <a:t>dBG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Roboto"/>
              </a:rPr>
              <a:t>The 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standard </a:t>
            </a:r>
            <a:r>
              <a:rPr lang="en-US" i="1" dirty="0">
                <a:solidFill>
                  <a:srgbClr val="000000"/>
                </a:solidFill>
                <a:latin typeface="&amp;quot"/>
              </a:rPr>
              <a:t>de </a:t>
            </a:r>
            <a:r>
              <a:rPr lang="en-US" i="1" dirty="0" err="1">
                <a:solidFill>
                  <a:srgbClr val="000000"/>
                </a:solidFill>
                <a:latin typeface="&amp;quot"/>
              </a:rPr>
              <a:t>Bruijn</a:t>
            </a:r>
            <a:r>
              <a:rPr lang="en-US" i="1" dirty="0">
                <a:solidFill>
                  <a:srgbClr val="000000"/>
                </a:solidFill>
                <a:latin typeface="&amp;quot"/>
              </a:rPr>
              <a:t> graph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is the graph obtained by taking all strings over any finite alphabet of length </a:t>
            </a:r>
            <a:r>
              <a:rPr lang="en-US" dirty="0" smtClean="0">
                <a:solidFill>
                  <a:srgbClr val="000000"/>
                </a:solidFill>
                <a:latin typeface="MathJax_Main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as vertices, and adding edges between vertices that have an overlap of </a:t>
            </a:r>
            <a:r>
              <a:rPr lang="en-US" dirty="0" smtClean="0">
                <a:solidFill>
                  <a:srgbClr val="000000"/>
                </a:solidFill>
                <a:latin typeface="MathJax_Main"/>
              </a:rPr>
              <a:t>n-1</a:t>
            </a:r>
            <a:r>
              <a:rPr lang="en-US" dirty="0" smtClean="0">
                <a:solidFill>
                  <a:srgbClr val="000000"/>
                </a:solidFill>
                <a:latin typeface="Roboto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look out..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: k-</a:t>
            </a:r>
            <a:r>
              <a:rPr lang="en-US" dirty="0" err="1" smtClean="0"/>
              <a:t>mers</a:t>
            </a:r>
            <a:r>
              <a:rPr lang="en-US" dirty="0" smtClean="0"/>
              <a:t> </a:t>
            </a:r>
            <a:r>
              <a:rPr lang="en-US" dirty="0"/>
              <a:t>are subsequences of length contained within a biological </a:t>
            </a:r>
            <a:r>
              <a:rPr lang="en-US" dirty="0" smtClean="0"/>
              <a:t>sequence.</a:t>
            </a:r>
            <a:endParaRPr lang="en-US" dirty="0"/>
          </a:p>
          <a:p>
            <a:r>
              <a:rPr lang="en-US" dirty="0"/>
              <a:t>Hamiltonian </a:t>
            </a:r>
            <a:r>
              <a:rPr lang="en-US" dirty="0" smtClean="0"/>
              <a:t>path: </a:t>
            </a:r>
            <a:r>
              <a:rPr lang="en-US" dirty="0"/>
              <a:t>A Hamiltonian </a:t>
            </a:r>
            <a:r>
              <a:rPr lang="en-US" dirty="0" smtClean="0"/>
              <a:t>path </a:t>
            </a:r>
            <a:r>
              <a:rPr lang="en-US" dirty="0"/>
              <a:t>is a graph path between two vertices of a graph that visits each vertex exactly </a:t>
            </a:r>
            <a:r>
              <a:rPr lang="en-US" dirty="0" smtClean="0"/>
              <a:t>once.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1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7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Assembler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ABySS-</a:t>
            </a:r>
            <a:r>
              <a:rPr lang="en-US" b="1" dirty="0" err="1" smtClean="0"/>
              <a:t>ABySS</a:t>
            </a:r>
            <a:r>
              <a:rPr lang="en-US" dirty="0" smtClean="0"/>
              <a:t> </a:t>
            </a:r>
            <a:r>
              <a:rPr lang="en-US" dirty="0"/>
              <a:t>is a  de novo, parallel, paired-end sequence </a:t>
            </a:r>
            <a:r>
              <a:rPr lang="en-US" b="1" dirty="0"/>
              <a:t>assembler</a:t>
            </a:r>
            <a:r>
              <a:rPr lang="en-US" dirty="0"/>
              <a:t> that is designed for short reads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Download </a:t>
            </a:r>
            <a:r>
              <a:rPr lang="en-US" dirty="0" smtClean="0"/>
              <a:t>Link: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$ </a:t>
            </a:r>
            <a:r>
              <a:rPr lang="en-US" dirty="0" err="1" smtClean="0"/>
              <a:t>git</a:t>
            </a:r>
            <a:r>
              <a:rPr lang="en-US" dirty="0" smtClean="0"/>
              <a:t> clone https</a:t>
            </a:r>
            <a:r>
              <a:rPr lang="en-US" dirty="0"/>
              <a:t>://github.com/bcgsc/abyss.git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SOAPdenovo-</a:t>
            </a:r>
            <a:r>
              <a:rPr lang="en-US" sz="2400" b="1" dirty="0" err="1"/>
              <a:t>SOAPdenovo</a:t>
            </a:r>
            <a:r>
              <a:rPr lang="en-US" sz="2400" dirty="0"/>
              <a:t> is a novel </a:t>
            </a:r>
            <a:r>
              <a:rPr lang="en-US" sz="2400" b="1" dirty="0"/>
              <a:t>short-read assembly method</a:t>
            </a:r>
            <a:r>
              <a:rPr lang="en-US" sz="2400" dirty="0"/>
              <a:t> that can build a de novo draft assembly for </a:t>
            </a:r>
            <a:r>
              <a:rPr lang="en-US" sz="2400" b="1" dirty="0"/>
              <a:t>human-sized genomes</a:t>
            </a:r>
            <a:r>
              <a:rPr lang="en-US" sz="2400" dirty="0"/>
              <a:t>. The program is specially designed to assemble </a:t>
            </a:r>
            <a:r>
              <a:rPr lang="en-US" sz="2400" dirty="0" err="1"/>
              <a:t>i</a:t>
            </a:r>
            <a:r>
              <a:rPr lang="en-US" sz="2400" dirty="0" err="1" smtClean="0"/>
              <a:t>llumina</a:t>
            </a:r>
            <a:r>
              <a:rPr lang="en-US" sz="2400" dirty="0" smtClean="0"/>
              <a:t> </a:t>
            </a:r>
            <a:r>
              <a:rPr lang="en-US" sz="2400" dirty="0"/>
              <a:t>short reads. It creates new opportunities for building reference sequences and carrying out accurate analyses of unexplored genomes in a cost effective </a:t>
            </a:r>
            <a:r>
              <a:rPr lang="en-US" sz="2400" dirty="0" smtClean="0"/>
              <a:t>way.</a:t>
            </a:r>
          </a:p>
          <a:p>
            <a:r>
              <a:rPr lang="en-US" sz="2400" dirty="0"/>
              <a:t>Download Link: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soap.genomics.org.cn/soapdenovo.html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3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What is a sequence?</a:t>
            </a:r>
            <a:br>
              <a:rPr lang="en-US" dirty="0" smtClean="0"/>
            </a:br>
            <a:r>
              <a:rPr lang="en-US" dirty="0" smtClean="0"/>
              <a:t> -the order of nucleotide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4" y="1981200"/>
            <a:ext cx="7696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3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how to ‘Get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it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started’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Once the configuration file is available, a typical way to run the assembler is: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urier New"/>
              </a:rPr>
              <a:t>./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soapdenovo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all -s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config_file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-K 25 -R -o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graph_prefix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User can also choose to run the assembly process step by step as: </a:t>
            </a:r>
            <a:br>
              <a:rPr lang="en-US" dirty="0">
                <a:solidFill>
                  <a:srgbClr val="000000"/>
                </a:solidFill>
                <a:latin typeface="Times New Roman"/>
              </a:rPr>
            </a:br>
            <a:r>
              <a:rPr lang="en-US" dirty="0">
                <a:solidFill>
                  <a:srgbClr val="000000"/>
                </a:solidFill>
                <a:latin typeface="Courier New"/>
              </a:rPr>
              <a:t>./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soapdenovo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pregraph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-s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config_file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-K 25 [-R -d -p] -o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graph_prefix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br>
              <a:rPr lang="en-US" dirty="0">
                <a:solidFill>
                  <a:srgbClr val="000000"/>
                </a:solidFill>
                <a:latin typeface="Courier New"/>
              </a:rPr>
            </a:br>
            <a:r>
              <a:rPr lang="en-US" dirty="0">
                <a:solidFill>
                  <a:srgbClr val="000000"/>
                </a:solidFill>
                <a:latin typeface="Courier New"/>
              </a:rPr>
              <a:t>./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soapdenovo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contig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-g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graph_prefix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[-R -M 1 -D] </a:t>
            </a:r>
            <a:br>
              <a:rPr lang="en-US" dirty="0">
                <a:solidFill>
                  <a:srgbClr val="000000"/>
                </a:solidFill>
                <a:latin typeface="Courier New"/>
              </a:rPr>
            </a:br>
            <a:r>
              <a:rPr lang="en-US" dirty="0">
                <a:solidFill>
                  <a:srgbClr val="000000"/>
                </a:solidFill>
                <a:latin typeface="Courier New"/>
              </a:rPr>
              <a:t>./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soapdenovo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map -s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config_file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-g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graph_prefix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[-p] </a:t>
            </a:r>
            <a:br>
              <a:rPr lang="en-US" dirty="0">
                <a:solidFill>
                  <a:srgbClr val="000000"/>
                </a:solidFill>
                <a:latin typeface="Courier New"/>
              </a:rPr>
            </a:br>
            <a:r>
              <a:rPr lang="en-US" dirty="0">
                <a:solidFill>
                  <a:srgbClr val="000000"/>
                </a:solidFill>
                <a:latin typeface="Courier New"/>
              </a:rPr>
              <a:t>./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soapdenovo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scaff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-g 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graph_prefix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 [-F -u -G -p]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65034" cy="515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0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799"/>
            <a:ext cx="9012634" cy="506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CANU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Canu</a:t>
            </a:r>
            <a:r>
              <a:rPr lang="en-US" dirty="0"/>
              <a:t> specializes in assembling </a:t>
            </a:r>
            <a:r>
              <a:rPr lang="en-US" dirty="0" err="1"/>
              <a:t>PacBio</a:t>
            </a:r>
            <a:r>
              <a:rPr lang="en-US" dirty="0"/>
              <a:t> or Oxford </a:t>
            </a:r>
            <a:r>
              <a:rPr lang="en-US" dirty="0" err="1"/>
              <a:t>Nanopore</a:t>
            </a:r>
            <a:r>
              <a:rPr lang="en-US" dirty="0"/>
              <a:t> </a:t>
            </a:r>
            <a:r>
              <a:rPr lang="en-US" dirty="0" smtClean="0"/>
              <a:t>sequences.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001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3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Supernova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295400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Allows to create true diploid de novo assemblies. Supernova can separate homologous chromosomes over long distances, in this sense capturing the true biology of a diploid genome.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Information Link: https://</a:t>
            </a:r>
            <a:r>
              <a:rPr lang="en-US" dirty="0" smtClean="0"/>
              <a:t>omictools.com/supernova-tool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379154" cy="546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1143000"/>
            <a:ext cx="2362200" cy="190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Command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THANKS TO ALL……………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5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genome assembly?</a:t>
            </a:r>
          </a:p>
          <a:p>
            <a:pPr marL="0" indent="0">
              <a:buNone/>
            </a:pPr>
            <a:r>
              <a:rPr lang="en-US" dirty="0" smtClean="0"/>
              <a:t>   -the hierarchical order of sequences or the alignment of sequences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4724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7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assembly is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about-</a:t>
            </a:r>
            <a:br>
              <a:rPr lang="en-US" dirty="0" smtClean="0"/>
            </a:br>
            <a:r>
              <a:rPr lang="en-US" dirty="0" smtClean="0"/>
              <a:t>1. evolution</a:t>
            </a:r>
            <a:br>
              <a:rPr lang="en-US" dirty="0" smtClean="0"/>
            </a:br>
            <a:r>
              <a:rPr lang="en-US" dirty="0" smtClean="0"/>
              <a:t>2. speciation</a:t>
            </a:r>
            <a:br>
              <a:rPr lang="en-US" dirty="0" smtClean="0"/>
            </a:br>
            <a:r>
              <a:rPr lang="en-US" dirty="0" smtClean="0"/>
              <a:t>3. mutation</a:t>
            </a:r>
            <a:br>
              <a:rPr lang="en-US" dirty="0" smtClean="0"/>
            </a:br>
            <a:r>
              <a:rPr lang="en-US" dirty="0" smtClean="0"/>
              <a:t>4. adaptation</a:t>
            </a:r>
            <a:br>
              <a:rPr lang="en-US" dirty="0" smtClean="0"/>
            </a:br>
            <a:r>
              <a:rPr lang="en-US" dirty="0" smtClean="0"/>
              <a:t>5. disease development etc.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16" y="1143000"/>
            <a:ext cx="4420284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5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Workflow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034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4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Sequencing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0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Sanger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Sequencing is based on </a:t>
            </a:r>
            <a:r>
              <a:rPr lang="en-US" dirty="0" smtClean="0"/>
              <a:t>PCR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ddNTPs</a:t>
            </a:r>
            <a:r>
              <a:rPr lang="en-US" dirty="0" smtClean="0"/>
              <a:t> are prime feature here to look out.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73152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9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754</Words>
  <Application>Microsoft Office PowerPoint</Application>
  <PresentationFormat>On-screen Show (4:3)</PresentationFormat>
  <Paragraphs>123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 ppt on GENOME ASSEMBLY </vt:lpstr>
      <vt:lpstr>PowerPoint Presentation</vt:lpstr>
      <vt:lpstr>PowerPoint Presentation</vt:lpstr>
      <vt:lpstr>PowerPoint Presentation</vt:lpstr>
      <vt:lpstr>PowerPoint Presentation</vt:lpstr>
      <vt:lpstr>Why assembly is needed?</vt:lpstr>
      <vt:lpstr>Basic Workflow</vt:lpstr>
      <vt:lpstr>Sequencing Method</vt:lpstr>
      <vt:lpstr>PowerPoint Presentation</vt:lpstr>
      <vt:lpstr>PowerPoint Presentation</vt:lpstr>
      <vt:lpstr>PowerPoint Presentation</vt:lpstr>
      <vt:lpstr>ILLUMINA </vt:lpstr>
      <vt:lpstr>Key points- Adapter oligo, Bridge Amplification, Cluster generation, Fluorescently labeled nucleotides </vt:lpstr>
      <vt:lpstr>PowerPoint Presentation</vt:lpstr>
      <vt:lpstr>PowerPoint Presentation</vt:lpstr>
      <vt:lpstr>Pacbio </vt:lpstr>
      <vt:lpstr>PowerPoint Presentation</vt:lpstr>
      <vt:lpstr>PowerPoint Presentation</vt:lpstr>
      <vt:lpstr>Nanopore </vt:lpstr>
      <vt:lpstr>PowerPoint Presentation</vt:lpstr>
      <vt:lpstr>PowerPoint Presentation</vt:lpstr>
      <vt:lpstr>Library</vt:lpstr>
      <vt:lpstr>PowerPoint Presentation</vt:lpstr>
      <vt:lpstr>PowerPoint Presentation</vt:lpstr>
      <vt:lpstr>PowerPoint Presentation</vt:lpstr>
      <vt:lpstr>Mate Pair </vt:lpstr>
      <vt:lpstr>PowerPoint Presentation</vt:lpstr>
      <vt:lpstr>Hi-C </vt:lpstr>
      <vt:lpstr>PowerPoint Presentation</vt:lpstr>
      <vt:lpstr>10x genomics </vt:lpstr>
      <vt:lpstr>PowerPoint Presentation</vt:lpstr>
      <vt:lpstr>Before assembly need to know..</vt:lpstr>
      <vt:lpstr>Algorithms</vt:lpstr>
      <vt:lpstr>PowerPoint Presentation</vt:lpstr>
      <vt:lpstr>de Bruijn Graph (dBG)</vt:lpstr>
      <vt:lpstr>Things to look out..</vt:lpstr>
      <vt:lpstr>PowerPoint Presentation</vt:lpstr>
      <vt:lpstr>Assembler </vt:lpstr>
      <vt:lpstr>PowerPoint Presentation</vt:lpstr>
      <vt:lpstr>PowerPoint Presentation</vt:lpstr>
      <vt:lpstr>PowerPoint Presentation</vt:lpstr>
      <vt:lpstr>PowerPoint Presentation</vt:lpstr>
      <vt:lpstr>CANU </vt:lpstr>
      <vt:lpstr>Supernova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“Genome” </dc:title>
  <dc:creator>Windows User</dc:creator>
  <cp:lastModifiedBy>Windows User</cp:lastModifiedBy>
  <cp:revision>130</cp:revision>
  <dcterms:created xsi:type="dcterms:W3CDTF">2019-12-24T09:21:14Z</dcterms:created>
  <dcterms:modified xsi:type="dcterms:W3CDTF">2020-01-08T04:50:59Z</dcterms:modified>
</cp:coreProperties>
</file>